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63" r:id="rId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2D88B4-22D3-4202-824B-48D7718C3B9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953A733-4A98-42F3-A10C-F3C4A8C7FB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F3A1036C-0CA6-4218-976B-0AC25DDBD1D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10C86235-9D87-4F3F-9192-50B2238412C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71D9BF6-89C9-4AF8-8D3E-3F4C15D12001}"/>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8064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15D235-CA1E-4AAD-A7D4-CD9BC6AAA5E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2571869-D29E-45FB-B9AC-D959C56E726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CA8A47F-B5BF-4528-8E28-805D3223EE17}"/>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5FA824A1-9DA0-4EF9-B5FB-014654B990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5FEFE49-A4A0-48FE-A169-F9988D547812}"/>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7228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C59C6A-AE9D-46EF-93FB-9120B4D2DDF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29E1981-3C21-4258-BFC9-F4B4D26105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BA68AAF-8D22-4ADD-B5CD-A475AB6F3B39}"/>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7192E58B-BA69-4844-B5A1-3325F6671FD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1656D62-7657-49E7-8E86-4BCD495C50F8}"/>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919262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36A347-4FB2-4DFA-88BE-DE2F3BB855A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AA57654-20E8-42D3-82C6-D7FF08C7FEC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15DF5F2-088A-462D-B650-409F3004195F}"/>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8C34F6A-FF45-4C80-B7F2-EF3EF468A7E2}"/>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07AF1ED8-D3C3-40A0-B9BF-DB5BA853A3B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805533E-F66C-4B77-ACA0-AA57ADDFADB7}"/>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740455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76272B-C9B0-4F60-AA73-BF3D7DE40721}"/>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1E577CC-D6AF-4DCE-A5A3-099C065953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5F2B7D0-8D3E-4445-A972-21CC230C861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377A440-3A5B-471F-AB34-FF5F72E356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3B708F2-106E-413D-8AE8-7A6CB253D6B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7FEB725-9647-4EB8-8DA9-1931AE216AFA}"/>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8" name="Alt Bilgi Yer Tutucusu 7">
            <a:extLst>
              <a:ext uri="{FF2B5EF4-FFF2-40B4-BE49-F238E27FC236}">
                <a16:creationId xmlns:a16="http://schemas.microsoft.com/office/drawing/2014/main" id="{1AD927CD-8A5A-460E-BE23-B751749FB60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E08D4F4-1934-49ED-898F-876908D28563}"/>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260886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CA21BA-0B05-4CFE-B6D2-36694CEA4DF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D99BCFF-F79E-4F68-8779-A101FB42255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4" name="Alt Bilgi Yer Tutucusu 3">
            <a:extLst>
              <a:ext uri="{FF2B5EF4-FFF2-40B4-BE49-F238E27FC236}">
                <a16:creationId xmlns:a16="http://schemas.microsoft.com/office/drawing/2014/main" id="{C3435040-101F-4094-A690-8A485FAE4475}"/>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0D6D5DB-0084-4F4B-BF7E-6A7953172EE6}"/>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17724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660C80A-94E2-4426-B467-2F39488A2B43}"/>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3" name="Alt Bilgi Yer Tutucusu 2">
            <a:extLst>
              <a:ext uri="{FF2B5EF4-FFF2-40B4-BE49-F238E27FC236}">
                <a16:creationId xmlns:a16="http://schemas.microsoft.com/office/drawing/2014/main" id="{A3DAEA59-ED28-4306-9ADF-6F3816A158B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163B210-D9D4-4CD9-9FE3-AC5E42A01445}"/>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465430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F01EB1-9BDA-4831-8DDF-3987E607234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4EBFF1A-EBE0-4095-A398-1798E8B31D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1345B2E-AABA-4CFF-8B5D-6FA0B3D28C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7A6F071-69B2-4089-B80F-C0BB1A83A7FB}"/>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28871CB6-7A17-4953-8163-E992E11828C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BA646F1-2ED3-43D5-B151-217BEE89B1EB}"/>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022097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1A8E65-EF66-422B-9060-E4CB15B50D8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EBFE7C2-DF3C-4592-A2A2-927916882A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3BB8103-54F7-4150-B405-39E7128D86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E4F7F90-FCF5-45F3-858D-8D4C36C22225}"/>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DC60FC14-D3FA-44AF-BE34-963B1C40A7D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BB5F8A4-A251-4C27-8B27-D6FF5437CD38}"/>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222262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BE85D2-EE67-439B-871B-45BF84E898E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E62698-D61B-46C9-BEF3-F52EB7D0152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3C5E542-703A-453C-8C43-3EF161058AC0}"/>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79667497-B1BA-4230-81CD-38C7ECE6B31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9CDC1B3-168F-4E36-84B1-EF3A9B67608E}"/>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293865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A11690A-DE4B-485A-BA40-BCD21995DEA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DD48465-9C59-4244-8856-9ADB0A17CFC6}"/>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3F981D4-10A9-441D-A175-4A599918F6E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AA7742A8-9317-488D-BE34-99E85AC3B92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169944-7635-4392-B915-6719F81EA312}"/>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691541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56B6C8E-3BE0-4A52-9984-9AF0D4C576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AA10E5D-30FB-4244-A956-768CF05226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F3C6B9A-AF78-4E37-8F61-237F722112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DE28CA81-A2F9-49C6-A86F-ABFC7399F5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8F8DCE1-2C20-43B4-B1AB-2AF65BE39C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CDBB25-F183-4074-81D3-7BBD4D0F8CE9}" type="slidenum">
              <a:rPr lang="tr-TR" smtClean="0"/>
              <a:t>‹#›</a:t>
            </a:fld>
            <a:endParaRPr lang="tr-TR"/>
          </a:p>
        </p:txBody>
      </p:sp>
    </p:spTree>
    <p:extLst>
      <p:ext uri="{BB962C8B-B14F-4D97-AF65-F5344CB8AC3E}">
        <p14:creationId xmlns:p14="http://schemas.microsoft.com/office/powerpoint/2010/main" val="32001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84D339-4840-4BE4-92B7-9C8C792CF847}"/>
              </a:ext>
            </a:extLst>
          </p:cNvPr>
          <p:cNvSpPr>
            <a:spLocks noGrp="1"/>
          </p:cNvSpPr>
          <p:nvPr>
            <p:ph type="ctrTitle"/>
          </p:nvPr>
        </p:nvSpPr>
        <p:spPr>
          <a:xfrm>
            <a:off x="1524000" y="1122363"/>
            <a:ext cx="9144000" cy="1655762"/>
          </a:xfrm>
        </p:spPr>
        <p:txBody>
          <a:bodyPr/>
          <a:lstStyle/>
          <a:p>
            <a:r>
              <a:rPr lang="tr-TR" b="1" dirty="0">
                <a:latin typeface="Times New Roman" panose="02020603050405020304" pitchFamily="18" charset="0"/>
                <a:cs typeface="Times New Roman" panose="02020603050405020304" pitchFamily="18" charset="0"/>
              </a:rPr>
              <a:t>TÜKETİCİ HUKUKU</a:t>
            </a:r>
          </a:p>
        </p:txBody>
      </p:sp>
      <p:sp>
        <p:nvSpPr>
          <p:cNvPr id="3" name="Alt Başlık 2">
            <a:extLst>
              <a:ext uri="{FF2B5EF4-FFF2-40B4-BE49-F238E27FC236}">
                <a16:creationId xmlns:a16="http://schemas.microsoft.com/office/drawing/2014/main" id="{9A002823-6877-4CB3-A7DB-A02314FCBDDB}"/>
              </a:ext>
            </a:extLst>
          </p:cNvPr>
          <p:cNvSpPr>
            <a:spLocks noGrp="1"/>
          </p:cNvSpPr>
          <p:nvPr>
            <p:ph type="subTitle" idx="1"/>
          </p:nvPr>
        </p:nvSpPr>
        <p:spPr/>
        <p:txBody>
          <a:bodyPr>
            <a:normAutofit/>
          </a:bodyPr>
          <a:lstStyle/>
          <a:p>
            <a:r>
              <a:rPr lang="tr-TR" sz="4400" dirty="0">
                <a:latin typeface="Times New Roman" panose="02020603050405020304" pitchFamily="18" charset="0"/>
                <a:cs typeface="Times New Roman" panose="02020603050405020304" pitchFamily="18" charset="0"/>
              </a:rPr>
              <a:t>25. Ve 26. HAFTALAR</a:t>
            </a:r>
          </a:p>
        </p:txBody>
      </p:sp>
    </p:spTree>
    <p:extLst>
      <p:ext uri="{BB962C8B-B14F-4D97-AF65-F5344CB8AC3E}">
        <p14:creationId xmlns:p14="http://schemas.microsoft.com/office/powerpoint/2010/main" val="2831055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C526F5E-5F45-4BB5-9E2C-DAFA54FBD2F4}"/>
              </a:ext>
            </a:extLst>
          </p:cNvPr>
          <p:cNvSpPr>
            <a:spLocks noGrp="1"/>
          </p:cNvSpPr>
          <p:nvPr>
            <p:ph idx="1"/>
          </p:nvPr>
        </p:nvSpPr>
        <p:spPr>
          <a:xfrm>
            <a:off x="838200" y="1966302"/>
            <a:ext cx="10515600" cy="4351338"/>
          </a:xfrm>
        </p:spPr>
        <p:txBody>
          <a:bodyPr>
            <a:normAutofit/>
          </a:bodyPr>
          <a:lstStyle/>
          <a:p>
            <a:pPr marL="0" indent="0" algn="ctr">
              <a:buNone/>
            </a:pPr>
            <a:r>
              <a:rPr lang="tr-TR" sz="5400" dirty="0">
                <a:latin typeface="Times New Roman" panose="02020603050405020304" pitchFamily="18" charset="0"/>
                <a:cs typeface="Times New Roman" panose="02020603050405020304" pitchFamily="18" charset="0"/>
              </a:rPr>
              <a:t>Mesafeli Sözleşme</a:t>
            </a:r>
          </a:p>
        </p:txBody>
      </p:sp>
    </p:spTree>
    <p:extLst>
      <p:ext uri="{BB962C8B-B14F-4D97-AF65-F5344CB8AC3E}">
        <p14:creationId xmlns:p14="http://schemas.microsoft.com/office/powerpoint/2010/main" val="330820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4CF21D0F-63AA-4F31-A9D9-A155B4D5802A}"/>
              </a:ext>
            </a:extLst>
          </p:cNvPr>
          <p:cNvSpPr>
            <a:spLocks noGrp="1"/>
          </p:cNvSpPr>
          <p:nvPr>
            <p:ph type="title"/>
          </p:nvPr>
        </p:nvSpPr>
        <p:spPr>
          <a:xfrm>
            <a:off x="958506" y="800392"/>
            <a:ext cx="10264697" cy="1212102"/>
          </a:xfrm>
        </p:spPr>
        <p:txBody>
          <a:bodyPr>
            <a:normAutofit/>
          </a:bodyPr>
          <a:lstStyle/>
          <a:p>
            <a:r>
              <a:rPr lang="tr-TR" b="1" dirty="0">
                <a:solidFill>
                  <a:srgbClr val="FFFFFF"/>
                </a:solidFill>
                <a:latin typeface="Times New Roman" panose="02020603050405020304" pitchFamily="18" charset="0"/>
                <a:cs typeface="Times New Roman" panose="02020603050405020304" pitchFamily="18" charset="0"/>
              </a:rPr>
              <a:t>MESAFELİ SÖZLEŞME NEDİR?</a:t>
            </a:r>
          </a:p>
        </p:txBody>
      </p:sp>
      <p:sp>
        <p:nvSpPr>
          <p:cNvPr id="3" name="İçerik Yer Tutucusu 2">
            <a:extLst>
              <a:ext uri="{FF2B5EF4-FFF2-40B4-BE49-F238E27FC236}">
                <a16:creationId xmlns:a16="http://schemas.microsoft.com/office/drawing/2014/main" id="{EEDE298B-DC44-4C02-AF35-1F047D54B36A}"/>
              </a:ext>
            </a:extLst>
          </p:cNvPr>
          <p:cNvSpPr>
            <a:spLocks noGrp="1"/>
          </p:cNvSpPr>
          <p:nvPr>
            <p:ph idx="1"/>
          </p:nvPr>
        </p:nvSpPr>
        <p:spPr>
          <a:xfrm>
            <a:off x="1387055" y="2577367"/>
            <a:ext cx="10000454" cy="3880437"/>
          </a:xfrm>
        </p:spPr>
        <p:txBody>
          <a:bodyPr anchor="ctr">
            <a:normAutofit lnSpcReduction="10000"/>
          </a:bodyPr>
          <a:lstStyle/>
          <a:p>
            <a:pPr algn="just"/>
            <a:r>
              <a:rPr lang="tr-TR" sz="2400" b="1" dirty="0">
                <a:latin typeface="Times New Roman" panose="02020603050405020304" pitchFamily="18" charset="0"/>
                <a:cs typeface="Times New Roman" panose="02020603050405020304" pitchFamily="18" charset="0"/>
              </a:rPr>
              <a:t>Mesafeli sözleşmeler </a:t>
            </a:r>
          </a:p>
          <a:p>
            <a:pPr marL="0" indent="0" algn="just">
              <a:buNone/>
            </a:pPr>
            <a:r>
              <a:rPr lang="tr-TR" sz="2400" b="1" dirty="0">
                <a:latin typeface="Times New Roman" panose="02020603050405020304" pitchFamily="18" charset="0"/>
                <a:cs typeface="Times New Roman" panose="02020603050405020304" pitchFamily="18" charset="0"/>
              </a:rPr>
              <a:t>   MADDE 48- (1) </a:t>
            </a:r>
            <a:r>
              <a:rPr lang="tr-TR" sz="2400" dirty="0">
                <a:latin typeface="Times New Roman" panose="02020603050405020304" pitchFamily="18" charset="0"/>
                <a:cs typeface="Times New Roman" panose="02020603050405020304" pitchFamily="18" charset="0"/>
              </a:rPr>
              <a:t>Mesafeli sözleşme, satıcı veya sağlayıcı ile tüketicinin eş zamanlı fiziksel varlığı olmaksızın, mal veya hizmetlerin uzaktan pazarlanmasına yönelik olarak oluşturulmuş bir sistem çerçevesinde, taraflar arasında sözleşmenin kurulduğu ana kadar ve kurulduğu an da dâhil olmak üzere uzaktan iletişim araçlarının kullanılması suretiyle kurulan sözleşmelerdir. </a:t>
            </a:r>
          </a:p>
          <a:p>
            <a:pPr algn="just"/>
            <a:r>
              <a:rPr lang="tr-TR" sz="2400" dirty="0">
                <a:latin typeface="Times New Roman" panose="02020603050405020304" pitchFamily="18" charset="0"/>
                <a:cs typeface="Times New Roman" panose="02020603050405020304" pitchFamily="18" charset="0"/>
              </a:rPr>
              <a:t>Mesafeli sözleşmelerin mutlaka uzaktan iletişim araçlarıyla kurulması gerekir. Kurulduğu ana kadar ve kurulduğu an da dahil olmak üzere eş zamanlı fiziksel varlığın olmaması gerekiyor.</a:t>
            </a:r>
          </a:p>
          <a:p>
            <a:pPr algn="just"/>
            <a:r>
              <a:rPr lang="tr-TR" sz="2400" dirty="0">
                <a:latin typeface="Times New Roman" panose="02020603050405020304" pitchFamily="18" charset="0"/>
                <a:cs typeface="Times New Roman" panose="02020603050405020304" pitchFamily="18" charset="0"/>
              </a:rPr>
              <a:t>Tüm internet alışverişleri buna dahildir.</a:t>
            </a:r>
          </a:p>
          <a:p>
            <a:pPr algn="just"/>
            <a:r>
              <a:rPr lang="tr-TR" sz="2400" dirty="0">
                <a:latin typeface="Times New Roman" panose="02020603050405020304" pitchFamily="18" charset="0"/>
                <a:cs typeface="Times New Roman" panose="02020603050405020304" pitchFamily="18" charset="0"/>
              </a:rPr>
              <a:t>Televizyondan yapılan satışlar da buna dahildir.</a:t>
            </a:r>
          </a:p>
        </p:txBody>
      </p:sp>
    </p:spTree>
    <p:extLst>
      <p:ext uri="{BB962C8B-B14F-4D97-AF65-F5344CB8AC3E}">
        <p14:creationId xmlns:p14="http://schemas.microsoft.com/office/powerpoint/2010/main" val="1028585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2807AB6-A974-429F-A970-7D494BC5444C}"/>
              </a:ext>
            </a:extLst>
          </p:cNvPr>
          <p:cNvSpPr txBox="1"/>
          <p:nvPr/>
        </p:nvSpPr>
        <p:spPr>
          <a:xfrm>
            <a:off x="1055077" y="604800"/>
            <a:ext cx="10860258" cy="4400692"/>
          </a:xfrm>
          <a:prstGeom prst="rect">
            <a:avLst/>
          </a:prstGeom>
          <a:noFill/>
        </p:spPr>
        <p:txBody>
          <a:bodyPr wrap="square">
            <a:spAutoFit/>
          </a:bodyPr>
          <a:lstStyle/>
          <a:p>
            <a:pPr indent="457200" algn="just">
              <a:lnSpc>
                <a:spcPct val="150000"/>
              </a:lnSpc>
            </a:pPr>
            <a:endParaRPr kumimoji="0" lang="tr-TR" sz="280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endParaRPr>
          </a:p>
          <a:p>
            <a:pPr indent="457200" algn="just">
              <a:lnSpc>
                <a:spcPct val="150000"/>
              </a:lnSpc>
            </a:pPr>
            <a:endParaRPr lang="tr-TR" sz="2800">
              <a:solidFill>
                <a:prstClr val="black"/>
              </a:solidFill>
              <a:latin typeface="Times New Roman" panose="02020603050405020304" pitchFamily="18" charset="0"/>
              <a:ea typeface="+mj-ea"/>
              <a:cs typeface="Times New Roman" panose="02020603050405020304" pitchFamily="18" charset="0"/>
            </a:endParaRPr>
          </a:p>
          <a:p>
            <a:pPr indent="457200" algn="just">
              <a:lnSpc>
                <a:spcPct val="150000"/>
              </a:lnSpc>
            </a:pPr>
            <a:r>
              <a:rPr kumimoji="0" lang="tr-TR" sz="2800" i="0" u="none" strike="noStrike" kern="1200" cap="none" spc="0" normalizeH="0" baseline="0" noProof="0">
                <a:ln>
                  <a:noFill/>
                </a:ln>
                <a:solidFill>
                  <a:prstClr val="black"/>
                </a:solidFill>
                <a:effectLst/>
                <a:uLnTx/>
                <a:uFillTx/>
                <a:latin typeface="Times New Roman" panose="02020603050405020304" pitchFamily="18" charset="0"/>
                <a:ea typeface="+mj-ea"/>
                <a:cs typeface="Times New Roman" panose="02020603050405020304" pitchFamily="18" charset="0"/>
              </a:rPr>
              <a:t>MESAFELİ </a:t>
            </a:r>
            <a:r>
              <a:rPr kumimoji="0" lang="tr-TR" sz="280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SÖZLEŞMELER YÖNETMELİĞİ</a:t>
            </a:r>
          </a:p>
          <a:p>
            <a:pPr indent="457200" algn="just">
              <a:lnSpc>
                <a:spcPct val="150000"/>
              </a:lnSpc>
            </a:pPr>
            <a:r>
              <a:rPr kumimoji="0" lang="tr-TR" sz="24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Tüketicinin sözleşmeden cayma hakkı</a:t>
            </a:r>
          </a:p>
          <a:p>
            <a:pPr indent="457200" algn="just">
              <a:lnSpc>
                <a:spcPct val="150000"/>
              </a:lnSpc>
            </a:pPr>
            <a:r>
              <a:rPr kumimoji="0" lang="tr-TR" sz="2400"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FİNANSAL HİZMETLERE İLİŞKİN MESAFELİ SÖZLEŞMELER</a:t>
            </a:r>
          </a:p>
          <a:p>
            <a:pPr indent="457200" algn="just">
              <a:lnSpc>
                <a:spcPct val="150000"/>
              </a:lnSpc>
            </a:pPr>
            <a:endParaRPr kumimoji="0" lang="tr-TR" sz="14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indent="457200" algn="just">
              <a:lnSpc>
                <a:spcPct val="150000"/>
              </a:lnSpc>
            </a:pPr>
            <a:endParaRPr lang="tr-TR" sz="1600"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457200" algn="just">
              <a:lnSpc>
                <a:spcPct val="150000"/>
              </a:lnSpc>
            </a:pPr>
            <a:endParaRPr lang="tr-TR" sz="2800" dirty="0">
              <a:effectLst/>
              <a:latin typeface="Times New Roman" panose="020206030504050203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78928228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120</Words>
  <Application>Microsoft Office PowerPoint</Application>
  <PresentationFormat>Geniş ekran</PresentationFormat>
  <Paragraphs>15</Paragraphs>
  <Slides>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vt:i4>
      </vt:variant>
    </vt:vector>
  </HeadingPairs>
  <TitlesOfParts>
    <vt:vector size="9" baseType="lpstr">
      <vt:lpstr>Arial</vt:lpstr>
      <vt:lpstr>Calibri</vt:lpstr>
      <vt:lpstr>Calibri Light</vt:lpstr>
      <vt:lpstr>Times New Roman</vt:lpstr>
      <vt:lpstr>Office Teması</vt:lpstr>
      <vt:lpstr>TÜKETİCİ HUKUKU</vt:lpstr>
      <vt:lpstr>PowerPoint Sunusu</vt:lpstr>
      <vt:lpstr>MESAFELİ SÖZLEŞME NEDİR?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EŞYA HUKUKU</dc:title>
  <dc:creator>ZEYNEP</dc:creator>
  <cp:lastModifiedBy>ZEYNEP</cp:lastModifiedBy>
  <cp:revision>19</cp:revision>
  <dcterms:created xsi:type="dcterms:W3CDTF">2021-03-05T19:59:10Z</dcterms:created>
  <dcterms:modified xsi:type="dcterms:W3CDTF">2021-03-06T19:32:07Z</dcterms:modified>
</cp:coreProperties>
</file>